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7" r:id="rId8"/>
    <p:sldId id="270" r:id="rId9"/>
    <p:sldId id="262" r:id="rId10"/>
    <p:sldId id="263" r:id="rId11"/>
    <p:sldId id="273" r:id="rId12"/>
    <p:sldId id="264" r:id="rId13"/>
    <p:sldId id="271" r:id="rId14"/>
    <p:sldId id="272" r:id="rId15"/>
    <p:sldId id="274" r:id="rId16"/>
    <p:sldId id="275" r:id="rId17"/>
    <p:sldId id="276" r:id="rId18"/>
    <p:sldId id="277" r:id="rId19"/>
    <p:sldId id="278" r:id="rId20"/>
    <p:sldId id="279" r:id="rId21"/>
    <p:sldId id="280" r:id="rId22"/>
    <p:sldId id="281" r:id="rId23"/>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5" d="100"/>
          <a:sy n="155" d="100"/>
        </p:scale>
        <p:origin x="-33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1B89EB-9647-4B4D-A9AB-29984A3FE998}" type="datetimeFigureOut">
              <a:rPr kumimoji="1" lang="ja-JP" altLang="en-US" smtClean="0"/>
              <a:t>15/08/26</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594401-627E-124A-B214-51BCB955E6AB}" type="slidenum">
              <a:rPr kumimoji="1" lang="ja-JP" altLang="en-US" smtClean="0"/>
              <a:t>‹#›</a:t>
            </a:fld>
            <a:endParaRPr kumimoji="1" lang="ja-JP" altLang="en-US"/>
          </a:p>
        </p:txBody>
      </p:sp>
    </p:spTree>
    <p:extLst>
      <p:ext uri="{BB962C8B-B14F-4D97-AF65-F5344CB8AC3E}">
        <p14:creationId xmlns:p14="http://schemas.microsoft.com/office/powerpoint/2010/main" val="822421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BFEAA-4C38-3441-A634-735577187145}" type="datetimeFigureOut">
              <a:rPr kumimoji="1" lang="ja-JP" altLang="en-US" smtClean="0"/>
              <a:t>15/08/26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83EEE7-9C10-E04A-B180-4C92B9DE177C}" type="slidenum">
              <a:rPr kumimoji="1" lang="ja-JP" altLang="en-US" smtClean="0"/>
              <a:t>‹#›</a:t>
            </a:fld>
            <a:endParaRPr kumimoji="1" lang="ja-JP" altLang="en-US"/>
          </a:p>
        </p:txBody>
      </p:sp>
    </p:spTree>
    <p:extLst>
      <p:ext uri="{BB962C8B-B14F-4D97-AF65-F5344CB8AC3E}">
        <p14:creationId xmlns:p14="http://schemas.microsoft.com/office/powerpoint/2010/main" val="2938415191"/>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83EEE7-9C10-E04A-B180-4C92B9DE177C}" type="slidenum">
              <a:rPr kumimoji="1" lang="ja-JP" altLang="en-US" smtClean="0"/>
              <a:t>2</a:t>
            </a:fld>
            <a:endParaRPr kumimoji="1" lang="ja-JP" altLang="en-US"/>
          </a:p>
        </p:txBody>
      </p:sp>
    </p:spTree>
    <p:extLst>
      <p:ext uri="{BB962C8B-B14F-4D97-AF65-F5344CB8AC3E}">
        <p14:creationId xmlns:p14="http://schemas.microsoft.com/office/powerpoint/2010/main" val="8918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132432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105083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1822490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2553338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383696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3795260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7552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2094008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4273556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186194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FFFF0E-9F97-5E49-AA8B-35A75C7B6036}" type="datetimeFigureOut">
              <a:rPr kumimoji="1" lang="ja-JP" altLang="en-US" smtClean="0"/>
              <a:t>15/08/26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15014101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FFF0E-9F97-5E49-AA8B-35A75C7B6036}" type="datetimeFigureOut">
              <a:rPr kumimoji="1" lang="ja-JP" altLang="en-US" smtClean="0"/>
              <a:t>15/08/26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086151-A6CB-D045-B0C7-4C85F6266395}" type="slidenum">
              <a:rPr kumimoji="1" lang="ja-JP" altLang="en-US" smtClean="0"/>
              <a:t>‹#›</a:t>
            </a:fld>
            <a:endParaRPr kumimoji="1" lang="ja-JP" altLang="en-US"/>
          </a:p>
        </p:txBody>
      </p:sp>
    </p:spTree>
    <p:extLst>
      <p:ext uri="{BB962C8B-B14F-4D97-AF65-F5344CB8AC3E}">
        <p14:creationId xmlns:p14="http://schemas.microsoft.com/office/powerpoint/2010/main" val="3869824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840" y="1047153"/>
            <a:ext cx="7772400" cy="1470025"/>
          </a:xfrm>
        </p:spPr>
        <p:txBody>
          <a:bodyPr>
            <a:normAutofit/>
          </a:bodyPr>
          <a:lstStyle/>
          <a:p>
            <a:r>
              <a:rPr kumimoji="1" lang="ja-JP" altLang="en-US" sz="2800" dirty="0" smtClean="0"/>
              <a:t>人はなぜ山に登るのか？心理学からのアプローチ</a:t>
            </a:r>
            <a:endParaRPr kumimoji="1" lang="ja-JP" altLang="en-US" sz="2800" dirty="0"/>
          </a:p>
        </p:txBody>
      </p:sp>
      <p:sp>
        <p:nvSpPr>
          <p:cNvPr id="3" name="サブタイトル 2"/>
          <p:cNvSpPr>
            <a:spLocks noGrp="1"/>
          </p:cNvSpPr>
          <p:nvPr>
            <p:ph type="subTitle" idx="1"/>
          </p:nvPr>
        </p:nvSpPr>
        <p:spPr/>
        <p:txBody>
          <a:bodyPr>
            <a:normAutofit/>
          </a:bodyPr>
          <a:lstStyle/>
          <a:p>
            <a:endParaRPr lang="en-US" altLang="ja-JP" sz="2400" dirty="0" smtClean="0"/>
          </a:p>
          <a:p>
            <a:r>
              <a:rPr lang="ja-JP" altLang="ja-JP" sz="2400" dirty="0" smtClean="0"/>
              <a:t>T</a:t>
            </a:r>
            <a:r>
              <a:rPr lang="en-US" altLang="ja-JP" sz="2400" dirty="0" err="1" smtClean="0"/>
              <a:t>imtam</a:t>
            </a:r>
            <a:r>
              <a:rPr lang="ja-JP" altLang="en-US" sz="2400" dirty="0" smtClean="0"/>
              <a:t>机上講習　８月２６日（水）</a:t>
            </a:r>
            <a:endParaRPr lang="en-US" altLang="ja-JP" sz="2400" dirty="0" smtClean="0"/>
          </a:p>
          <a:p>
            <a:r>
              <a:rPr kumimoji="1" lang="ja-JP" altLang="en-US" sz="2400" dirty="0" smtClean="0"/>
              <a:t>厳</a:t>
            </a:r>
            <a:r>
              <a:rPr kumimoji="1" lang="ja-JP" altLang="en-US" sz="2400" dirty="0" smtClean="0"/>
              <a:t>島行雄</a:t>
            </a:r>
            <a:endParaRPr kumimoji="1" lang="ja-JP" altLang="en-US" sz="2400" dirty="0"/>
          </a:p>
        </p:txBody>
      </p:sp>
    </p:spTree>
    <p:extLst>
      <p:ext uri="{BB962C8B-B14F-4D97-AF65-F5344CB8AC3E}">
        <p14:creationId xmlns:p14="http://schemas.microsoft.com/office/powerpoint/2010/main" val="1072891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登山が阻止される例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　天気（出かけようとしたが大雨）</a:t>
            </a:r>
            <a:endParaRPr kumimoji="1" lang="en-US" altLang="ja-JP" dirty="0" smtClean="0"/>
          </a:p>
          <a:p>
            <a:r>
              <a:rPr kumimoji="1" lang="ja-JP" altLang="en-US" dirty="0" smtClean="0"/>
              <a:t>⭕️　経済的理由（エベレストはお金がかかる）</a:t>
            </a:r>
            <a:endParaRPr kumimoji="1" lang="en-US" altLang="ja-JP" dirty="0" smtClean="0"/>
          </a:p>
          <a:p>
            <a:r>
              <a:rPr lang="ja-JP" altLang="en-US" dirty="0" smtClean="0"/>
              <a:t>⭕️　身体的条件（年をとりすぎた）</a:t>
            </a:r>
            <a:endParaRPr lang="en-US" altLang="ja-JP" dirty="0" smtClean="0"/>
          </a:p>
          <a:p>
            <a:r>
              <a:rPr kumimoji="1" lang="ja-JP" altLang="en-US" dirty="0" smtClean="0"/>
              <a:t>⭕️　時間的理由</a:t>
            </a:r>
            <a:endParaRPr kumimoji="1" lang="en-US" altLang="ja-JP" dirty="0" smtClean="0"/>
          </a:p>
          <a:p>
            <a:r>
              <a:rPr lang="ja-JP" altLang="en-US" dirty="0" smtClean="0"/>
              <a:t>⭕️　技能的理由（まだ未熟）</a:t>
            </a:r>
            <a:endParaRPr lang="en-US" altLang="ja-JP" dirty="0" smtClean="0"/>
          </a:p>
          <a:p>
            <a:r>
              <a:rPr kumimoji="1" lang="ja-JP" altLang="en-US" dirty="0" smtClean="0"/>
              <a:t>⭕️　家族からの反対</a:t>
            </a:r>
            <a:endParaRPr kumimoji="1" lang="en-US" altLang="ja-JP" dirty="0" smtClean="0"/>
          </a:p>
          <a:p>
            <a:r>
              <a:rPr lang="ja-JP" altLang="en-US" dirty="0" smtClean="0"/>
              <a:t>・・・・</a:t>
            </a:r>
            <a:endParaRPr kumimoji="1" lang="ja-JP" altLang="en-US" dirty="0"/>
          </a:p>
        </p:txBody>
      </p:sp>
    </p:spTree>
    <p:extLst>
      <p:ext uri="{BB962C8B-B14F-4D97-AF65-F5344CB8AC3E}">
        <p14:creationId xmlns:p14="http://schemas.microsoft.com/office/powerpoint/2010/main" val="449343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動機がうまく解消される場合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成功感、幸福感が生じ、さらなる強い動機を持つようになる。</a:t>
            </a:r>
            <a:endParaRPr kumimoji="1" lang="en-US" altLang="ja-JP" dirty="0" smtClean="0"/>
          </a:p>
          <a:p>
            <a:r>
              <a:rPr lang="ja-JP" altLang="en-US" dirty="0" smtClean="0"/>
              <a:t>登山の場合</a:t>
            </a:r>
            <a:endParaRPr lang="en-US" altLang="ja-JP" dirty="0" smtClean="0"/>
          </a:p>
          <a:p>
            <a:pPr marL="0" indent="0">
              <a:buNone/>
            </a:pPr>
            <a:r>
              <a:rPr lang="ja-JP" altLang="ja-JP" dirty="0"/>
              <a:t>　</a:t>
            </a:r>
            <a:r>
              <a:rPr lang="ja-JP" altLang="en-US" dirty="0" smtClean="0"/>
              <a:t>　　</a:t>
            </a:r>
            <a:r>
              <a:rPr lang="en-US" altLang="ja-JP" dirty="0" smtClean="0"/>
              <a:t>↓</a:t>
            </a:r>
          </a:p>
          <a:p>
            <a:pPr marL="0" indent="0">
              <a:buNone/>
            </a:pPr>
            <a:r>
              <a:rPr lang="ja-JP" altLang="en-US" dirty="0" smtClean="0"/>
              <a:t>より高い山、より難しい山、より美しい山・・・</a:t>
            </a:r>
            <a:endParaRPr lang="en-US" altLang="ja-JP" dirty="0" smtClean="0"/>
          </a:p>
          <a:p>
            <a:pPr marL="0" indent="0">
              <a:buNone/>
            </a:pPr>
            <a:r>
              <a:rPr lang="ja-JP" altLang="en-US" dirty="0" smtClean="0"/>
              <a:t>そのための技術の向上を目指すようになる</a:t>
            </a:r>
            <a:endParaRPr lang="en-US" altLang="ja-JP" dirty="0" smtClean="0"/>
          </a:p>
        </p:txBody>
      </p:sp>
    </p:spTree>
    <p:extLst>
      <p:ext uri="{BB962C8B-B14F-4D97-AF65-F5344CB8AC3E}">
        <p14:creationId xmlns:p14="http://schemas.microsoft.com/office/powerpoint/2010/main" val="1280963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動機が強いのに阻止されると・・・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やりたいことができなくなるということ</a:t>
            </a:r>
            <a:endParaRPr kumimoji="1" lang="en-US" altLang="ja-JP" dirty="0" smtClean="0"/>
          </a:p>
          <a:p>
            <a:r>
              <a:rPr kumimoji="1" lang="ja-JP" altLang="en-US" dirty="0" smtClean="0"/>
              <a:t>欲求不満という状態が生じる</a:t>
            </a:r>
            <a:endParaRPr kumimoji="1" lang="en-US" altLang="ja-JP" dirty="0" smtClean="0"/>
          </a:p>
          <a:p>
            <a:pPr marL="0" indent="0">
              <a:buNone/>
            </a:pPr>
            <a:r>
              <a:rPr lang="ja-JP" altLang="en-US" dirty="0" smtClean="0"/>
              <a:t>（この状態では強い否定的感情が生じる：例としては怒り、不安、など。長く続くと病的なものも：精神的健康をそこなうことも起こり得る）</a:t>
            </a:r>
            <a:endParaRPr lang="en-US" altLang="ja-JP" dirty="0" smtClean="0"/>
          </a:p>
          <a:p>
            <a:r>
              <a:rPr kumimoji="1" lang="ja-JP" altLang="en-US" dirty="0" smtClean="0"/>
              <a:t>この欲求不満には二つのタイプの原因</a:t>
            </a:r>
            <a:endParaRPr kumimoji="1" lang="en-US" altLang="ja-JP" dirty="0" smtClean="0"/>
          </a:p>
          <a:p>
            <a:pPr marL="0" indent="0">
              <a:buNone/>
            </a:pPr>
            <a:r>
              <a:rPr lang="ja-JP" altLang="ja-JP" dirty="0" smtClean="0"/>
              <a:t>　</a:t>
            </a:r>
            <a:r>
              <a:rPr lang="ja-JP" altLang="en-US" dirty="0" smtClean="0"/>
              <a:t>　　　　　　　　　　　　</a:t>
            </a:r>
            <a:r>
              <a:rPr lang="en-US" altLang="ja-JP" dirty="0" smtClean="0"/>
              <a:t>↓</a:t>
            </a:r>
          </a:p>
          <a:p>
            <a:pPr marL="0" indent="0">
              <a:buNone/>
            </a:pPr>
            <a:r>
              <a:rPr kumimoji="1" lang="ja-JP" altLang="ja-JP" dirty="0"/>
              <a:t>　</a:t>
            </a:r>
            <a:r>
              <a:rPr kumimoji="1" lang="ja-JP" altLang="en-US" dirty="0" smtClean="0"/>
              <a:t>　内的原因と外的原因</a:t>
            </a:r>
            <a:endParaRPr kumimoji="1" lang="en-US" altLang="ja-JP" dirty="0" smtClean="0"/>
          </a:p>
          <a:p>
            <a:endParaRPr kumimoji="1" lang="ja-JP" altLang="en-US" dirty="0"/>
          </a:p>
        </p:txBody>
      </p:sp>
    </p:spTree>
    <p:extLst>
      <p:ext uri="{BB962C8B-B14F-4D97-AF65-F5344CB8AC3E}">
        <p14:creationId xmlns:p14="http://schemas.microsoft.com/office/powerpoint/2010/main" val="1630966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内的原因</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葛藤</a:t>
            </a:r>
            <a:endParaRPr kumimoji="1" lang="en-US" altLang="ja-JP" dirty="0" smtClean="0"/>
          </a:p>
          <a:p>
            <a:r>
              <a:rPr lang="ja-JP" altLang="ja-JP" dirty="0"/>
              <a:t>　</a:t>
            </a:r>
            <a:r>
              <a:rPr lang="ja-JP" altLang="en-US" dirty="0" smtClean="0"/>
              <a:t>　葛藤の４つのパタン</a:t>
            </a:r>
            <a:endParaRPr lang="en-US" altLang="ja-JP" dirty="0" smtClean="0"/>
          </a:p>
          <a:p>
            <a:r>
              <a:rPr kumimoji="1" lang="ja-JP" altLang="ja-JP" dirty="0"/>
              <a:t>　</a:t>
            </a:r>
            <a:r>
              <a:rPr kumimoji="1" lang="ja-JP" altLang="en-US" dirty="0" smtClean="0"/>
              <a:t>　　　接近ー接近葛藤</a:t>
            </a:r>
            <a:endParaRPr kumimoji="1" lang="en-US" altLang="ja-JP" dirty="0" smtClean="0"/>
          </a:p>
          <a:p>
            <a:r>
              <a:rPr lang="ja-JP" altLang="ja-JP" dirty="0"/>
              <a:t>　</a:t>
            </a:r>
            <a:r>
              <a:rPr lang="ja-JP" altLang="en-US" dirty="0" smtClean="0"/>
              <a:t>　　　回避ー回避葛藤</a:t>
            </a:r>
            <a:endParaRPr lang="en-US" altLang="ja-JP" dirty="0" smtClean="0"/>
          </a:p>
          <a:p>
            <a:r>
              <a:rPr kumimoji="1" lang="ja-JP" altLang="ja-JP" dirty="0"/>
              <a:t>　</a:t>
            </a:r>
            <a:r>
              <a:rPr kumimoji="1" lang="ja-JP" altLang="en-US" dirty="0" smtClean="0"/>
              <a:t>　　　接近ー回避葛藤</a:t>
            </a:r>
            <a:endParaRPr kumimoji="1" lang="en-US" altLang="ja-JP" dirty="0" smtClean="0"/>
          </a:p>
          <a:p>
            <a:r>
              <a:rPr lang="ja-JP" altLang="ja-JP" dirty="0"/>
              <a:t>　</a:t>
            </a:r>
            <a:r>
              <a:rPr lang="ja-JP" altLang="en-US" dirty="0" smtClean="0"/>
              <a:t>　　　二重接近ー回避葛藤</a:t>
            </a:r>
            <a:endParaRPr kumimoji="1" lang="ja-JP" altLang="en-US" dirty="0"/>
          </a:p>
        </p:txBody>
      </p:sp>
    </p:spTree>
    <p:extLst>
      <p:ext uri="{BB962C8B-B14F-4D97-AF65-F5344CB8AC3E}">
        <p14:creationId xmlns:p14="http://schemas.microsoft.com/office/powerpoint/2010/main" val="3237974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防衛機制（精神分析の概念）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欲求不満などで社会に適応できない場合に行われる自我の再適応メカニズムのこと（様々な種類の防衛機制が提案されている）</a:t>
            </a:r>
            <a:endParaRPr lang="en-US" altLang="ja-JP" dirty="0" smtClean="0"/>
          </a:p>
          <a:p>
            <a:endParaRPr lang="en-US" altLang="ja-JP" dirty="0"/>
          </a:p>
          <a:p>
            <a:r>
              <a:rPr lang="ja-JP" altLang="en-US" dirty="0" smtClean="0"/>
              <a:t>抑圧　投影　同一視　取り入れ　合理化　</a:t>
            </a:r>
            <a:endParaRPr lang="en-US" altLang="ja-JP" dirty="0" smtClean="0"/>
          </a:p>
          <a:p>
            <a:r>
              <a:rPr lang="ja-JP" altLang="en-US" dirty="0" smtClean="0"/>
              <a:t>反動形成　分離　・・・</a:t>
            </a:r>
            <a:endParaRPr lang="en-US" altLang="ja-JP" dirty="0" smtClean="0"/>
          </a:p>
          <a:p>
            <a:endParaRPr lang="en-US" altLang="ja-JP" dirty="0"/>
          </a:p>
          <a:p>
            <a:endParaRPr lang="en-US" altLang="ja-JP" dirty="0" smtClean="0"/>
          </a:p>
          <a:p>
            <a:endParaRPr kumimoji="1" lang="en-US" altLang="ja-JP" dirty="0"/>
          </a:p>
          <a:p>
            <a:endParaRPr kumimoji="1" lang="ja-JP" altLang="en-US" dirty="0"/>
          </a:p>
        </p:txBody>
      </p:sp>
    </p:spTree>
    <p:extLst>
      <p:ext uri="{BB962C8B-B14F-4D97-AF65-F5344CB8AC3E}">
        <p14:creationId xmlns:p14="http://schemas.microsoft.com/office/powerpoint/2010/main" val="1719501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動機づけの諸理論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マズローの階層性理論</a:t>
            </a:r>
            <a:endParaRPr kumimoji="1" lang="en-US" altLang="ja-JP" dirty="0" smtClean="0"/>
          </a:p>
          <a:p>
            <a:r>
              <a:rPr lang="ja-JP" altLang="en-US" dirty="0" smtClean="0"/>
              <a:t>デシ＆ライアンの自己決定理論</a:t>
            </a:r>
            <a:endParaRPr lang="en-US" altLang="ja-JP" dirty="0" smtClean="0"/>
          </a:p>
          <a:p>
            <a:r>
              <a:rPr lang="ja-JP" altLang="en-US" dirty="0" smtClean="0"/>
              <a:t>マクレランドの欲求理論</a:t>
            </a:r>
            <a:endParaRPr lang="en-US" altLang="ja-JP" dirty="0" smtClean="0"/>
          </a:p>
          <a:p>
            <a:r>
              <a:rPr lang="ja-JP" altLang="en-US" dirty="0" smtClean="0"/>
              <a:t>・・・</a:t>
            </a:r>
            <a:endParaRPr lang="en-US" altLang="ja-JP" dirty="0" smtClean="0"/>
          </a:p>
          <a:p>
            <a:endParaRPr kumimoji="1" lang="ja-JP" altLang="en-US" dirty="0"/>
          </a:p>
        </p:txBody>
      </p:sp>
    </p:spTree>
    <p:extLst>
      <p:ext uri="{BB962C8B-B14F-4D97-AF65-F5344CB8AC3E}">
        <p14:creationId xmlns:p14="http://schemas.microsoft.com/office/powerpoint/2010/main" val="2897148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71147"/>
          </a:xfrm>
        </p:spPr>
        <p:txBody>
          <a:bodyPr/>
          <a:lstStyle/>
          <a:p>
            <a:r>
              <a:rPr kumimoji="1" lang="ja-JP" altLang="en-US" dirty="0" smtClean="0"/>
              <a:t>マズロー説</a:t>
            </a:r>
            <a:endParaRPr kumimoji="1" lang="ja-JP" altLang="en-US" dirty="0"/>
          </a:p>
        </p:txBody>
      </p:sp>
      <p:sp>
        <p:nvSpPr>
          <p:cNvPr id="3" name="コンテンツ プレースホルダー 2"/>
          <p:cNvSpPr>
            <a:spLocks noGrp="1"/>
          </p:cNvSpPr>
          <p:nvPr>
            <p:ph idx="1"/>
          </p:nvPr>
        </p:nvSpPr>
        <p:spPr>
          <a:xfrm>
            <a:off x="457200" y="1327202"/>
            <a:ext cx="8229600" cy="4798962"/>
          </a:xfrm>
        </p:spPr>
        <p:txBody>
          <a:bodyPr/>
          <a:lstStyle/>
          <a:p>
            <a:r>
              <a:rPr kumimoji="1" lang="ja-JP" altLang="en-US" dirty="0" smtClean="0"/>
              <a:t>人間は自己実現に向かって絶えず成長する</a:t>
            </a:r>
            <a:endParaRPr kumimoji="1" lang="ja-JP" altLang="en-US" dirty="0"/>
          </a:p>
        </p:txBody>
      </p:sp>
      <p:pic>
        <p:nvPicPr>
          <p:cNvPr id="4" name="図 3" descr="Maslow.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5666" y="2538217"/>
            <a:ext cx="4783926" cy="3587945"/>
          </a:xfrm>
          <a:prstGeom prst="rect">
            <a:avLst/>
          </a:prstGeom>
        </p:spPr>
      </p:pic>
    </p:spTree>
    <p:extLst>
      <p:ext uri="{BB962C8B-B14F-4D97-AF65-F5344CB8AC3E}">
        <p14:creationId xmlns:p14="http://schemas.microsoft.com/office/powerpoint/2010/main" val="721230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自己実現こそ重要！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自己実現とは、理想の自己を求めて実現しようという動機</a:t>
            </a:r>
            <a:endParaRPr kumimoji="1" lang="en-US" altLang="ja-JP" dirty="0" smtClean="0"/>
          </a:p>
          <a:p>
            <a:r>
              <a:rPr kumimoji="1" lang="ja-JP" altLang="en-US" dirty="0" smtClean="0"/>
              <a:t>多分、山に登るという行為も、自己実現的な要素があると思われる。ただ、登山の動機はもう少し複雑である。</a:t>
            </a:r>
            <a:endParaRPr kumimoji="1" lang="ja-JP" altLang="en-US" dirty="0"/>
          </a:p>
        </p:txBody>
      </p:sp>
    </p:spTree>
    <p:extLst>
      <p:ext uri="{BB962C8B-B14F-4D97-AF65-F5344CB8AC3E}">
        <p14:creationId xmlns:p14="http://schemas.microsoft.com/office/powerpoint/2010/main" val="1321707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自己実現者の特徴</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lang="en-US" altLang="ja-JP" b="1" dirty="0"/>
              <a:t>1.</a:t>
            </a:r>
            <a:r>
              <a:rPr lang="ja-JP" altLang="en-US" b="1" dirty="0"/>
              <a:t>現実をより有効に知覚し、より快適な関係を保つ</a:t>
            </a:r>
            <a:r>
              <a:rPr lang="en-US" altLang="ja-JP" b="1" dirty="0"/>
              <a:t> 2.</a:t>
            </a:r>
            <a:r>
              <a:rPr lang="ja-JP" altLang="en-US" b="1" dirty="0"/>
              <a:t>自己、他者、自然に対する受容</a:t>
            </a:r>
            <a:r>
              <a:rPr lang="en-US" altLang="ja-JP" b="1" dirty="0"/>
              <a:t> 3.</a:t>
            </a:r>
            <a:r>
              <a:rPr lang="ja-JP" altLang="en-US" b="1" dirty="0"/>
              <a:t>自発性、単純さ、自然さ</a:t>
            </a:r>
            <a:r>
              <a:rPr lang="en-US" altLang="ja-JP" b="1" dirty="0"/>
              <a:t> 4.</a:t>
            </a:r>
            <a:r>
              <a:rPr lang="ja-JP" altLang="en-US" b="1" dirty="0"/>
              <a:t>課題中心的</a:t>
            </a:r>
            <a:r>
              <a:rPr lang="en-US" altLang="ja-JP" b="1" dirty="0"/>
              <a:t> 5.</a:t>
            </a:r>
            <a:r>
              <a:rPr lang="ja-JP" altLang="en-US" b="1" dirty="0"/>
              <a:t>プライバシーの欲求からの超越</a:t>
            </a:r>
            <a:r>
              <a:rPr lang="en-US" altLang="ja-JP" b="1" dirty="0"/>
              <a:t> 6.</a:t>
            </a:r>
            <a:r>
              <a:rPr lang="ja-JP" altLang="en-US" b="1" dirty="0"/>
              <a:t>文化と環境からの独立、能動的人間、自律性</a:t>
            </a:r>
            <a:r>
              <a:rPr lang="en-US" altLang="ja-JP" b="1" dirty="0"/>
              <a:t> 7.</a:t>
            </a:r>
            <a:r>
              <a:rPr lang="ja-JP" altLang="en-US" b="1" dirty="0"/>
              <a:t>認識が絶えず新鮮である</a:t>
            </a:r>
            <a:r>
              <a:rPr lang="en-US" altLang="ja-JP" b="1" dirty="0"/>
              <a:t> 8.</a:t>
            </a:r>
            <a:r>
              <a:rPr lang="ja-JP" altLang="en-US" b="1" dirty="0"/>
              <a:t>至高なものに触れる神秘的体験がある</a:t>
            </a:r>
            <a:r>
              <a:rPr lang="en-US" altLang="ja-JP" b="1" dirty="0"/>
              <a:t> 9.</a:t>
            </a:r>
            <a:r>
              <a:rPr lang="ja-JP" altLang="en-US" b="1" dirty="0"/>
              <a:t>共同社会感情</a:t>
            </a:r>
            <a:r>
              <a:rPr lang="en-US" altLang="ja-JP" b="1" dirty="0"/>
              <a:t> 10.</a:t>
            </a:r>
            <a:r>
              <a:rPr lang="ja-JP" altLang="en-US" b="1" dirty="0"/>
              <a:t>対人関係において心が広くて深い</a:t>
            </a:r>
            <a:r>
              <a:rPr lang="en-US" altLang="ja-JP" b="1" dirty="0"/>
              <a:t> 11.</a:t>
            </a:r>
            <a:r>
              <a:rPr lang="ja-JP" altLang="en-US" b="1" dirty="0"/>
              <a:t>民主主義的な性格構造</a:t>
            </a:r>
            <a:r>
              <a:rPr lang="en-US" altLang="ja-JP" b="1" dirty="0"/>
              <a:t> 12.</a:t>
            </a:r>
            <a:r>
              <a:rPr lang="ja-JP" altLang="en-US" b="1" dirty="0"/>
              <a:t>手段と目的、善悪の判断の区別</a:t>
            </a:r>
            <a:r>
              <a:rPr lang="en-US" altLang="ja-JP" b="1" dirty="0"/>
              <a:t> 13.</a:t>
            </a:r>
            <a:r>
              <a:rPr lang="ja-JP" altLang="en-US" b="1" dirty="0"/>
              <a:t>哲学的で悪意のないユーモアセンス</a:t>
            </a:r>
            <a:r>
              <a:rPr lang="en-US" altLang="ja-JP" b="1" dirty="0"/>
              <a:t> 14.</a:t>
            </a:r>
            <a:r>
              <a:rPr lang="ja-JP" altLang="en-US" b="1" dirty="0"/>
              <a:t>創造性</a:t>
            </a:r>
            <a:r>
              <a:rPr lang="en-US" altLang="ja-JP" b="1" dirty="0"/>
              <a:t> 15.</a:t>
            </a:r>
            <a:r>
              <a:rPr lang="ja-JP" altLang="en-US" b="1" dirty="0"/>
              <a:t>文化に組み込まれることに対する抵抗、文化の超越</a:t>
            </a:r>
            <a:endParaRPr kumimoji="1" lang="ja-JP" altLang="en-US" dirty="0"/>
          </a:p>
        </p:txBody>
      </p:sp>
    </p:spTree>
    <p:extLst>
      <p:ext uri="{BB962C8B-B14F-4D97-AF65-F5344CB8AC3E}">
        <p14:creationId xmlns:p14="http://schemas.microsoft.com/office/powerpoint/2010/main" val="3936211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自己決定理論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大きくは二つの動機づけを仮定</a:t>
            </a:r>
            <a:endParaRPr kumimoji="1" lang="en-US" altLang="ja-JP" dirty="0" smtClean="0"/>
          </a:p>
          <a:p>
            <a:r>
              <a:rPr lang="ja-JP" altLang="en-US" dirty="0" smtClean="0"/>
              <a:t>内発的動機づけ・・・その行為をすることから快や満足が得られるので、それに動機づけられる。</a:t>
            </a:r>
            <a:endParaRPr lang="en-US" altLang="ja-JP" dirty="0" smtClean="0"/>
          </a:p>
          <a:p>
            <a:r>
              <a:rPr lang="ja-JP" altLang="en-US" dirty="0" smtClean="0"/>
              <a:t>外発的動機づけ・・・目的に対する手段のような動機づけ。つまり外的報酬によって動機づけられる。</a:t>
            </a:r>
            <a:endParaRPr lang="en-US" altLang="ja-JP" dirty="0" smtClean="0"/>
          </a:p>
          <a:p>
            <a:r>
              <a:rPr lang="ja-JP" altLang="en-US" dirty="0" smtClean="0"/>
              <a:t>無動機・・・</a:t>
            </a:r>
            <a:endParaRPr lang="en-US" altLang="ja-JP" dirty="0" smtClean="0"/>
          </a:p>
          <a:p>
            <a:endParaRPr kumimoji="1" lang="en-US" altLang="ja-JP" dirty="0"/>
          </a:p>
          <a:p>
            <a:endParaRPr kumimoji="1" lang="ja-JP" altLang="en-US" dirty="0"/>
          </a:p>
        </p:txBody>
      </p:sp>
    </p:spTree>
    <p:extLst>
      <p:ext uri="{BB962C8B-B14F-4D97-AF65-F5344CB8AC3E}">
        <p14:creationId xmlns:p14="http://schemas.microsoft.com/office/powerpoint/2010/main" val="215448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行動の原因としての動機づけ</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動機づけ：行動を説明するための理論的構成物</a:t>
            </a:r>
            <a:endParaRPr lang="en-US" altLang="ja-JP" dirty="0" smtClean="0"/>
          </a:p>
          <a:p>
            <a:r>
              <a:rPr lang="ja-JP" altLang="en-US" dirty="0" smtClean="0"/>
              <a:t>行動</a:t>
            </a:r>
            <a:r>
              <a:rPr lang="ja-JP" altLang="en-US" dirty="0"/>
              <a:t>を始発させ、目標に向かって維持・調整する過程・</a:t>
            </a:r>
            <a:r>
              <a:rPr lang="ja-JP" altLang="en-US" dirty="0" smtClean="0"/>
              <a:t>機能</a:t>
            </a:r>
            <a:endParaRPr lang="en-US" altLang="ja-JP" dirty="0" smtClean="0"/>
          </a:p>
          <a:p>
            <a:r>
              <a:rPr lang="ja-JP" altLang="en-US" dirty="0" smtClean="0"/>
              <a:t>どのような動物も持っている機能</a:t>
            </a:r>
            <a:endParaRPr lang="en-US" altLang="ja-JP" dirty="0" smtClean="0"/>
          </a:p>
          <a:p>
            <a:r>
              <a:rPr lang="ja-JP" altLang="en-US" dirty="0" smtClean="0"/>
              <a:t>この際、重要なのは動機という概念</a:t>
            </a:r>
            <a:endParaRPr lang="en-US" altLang="ja-JP" dirty="0" smtClean="0"/>
          </a:p>
          <a:p>
            <a:r>
              <a:rPr lang="ja-JP" altLang="en-US" dirty="0" smtClean="0"/>
              <a:t>動機の種類（一次的動機、二次的動機など）</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647892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刺激欲求（</a:t>
            </a:r>
            <a:r>
              <a:rPr kumimoji="1" lang="en-US" altLang="ja-JP" dirty="0" smtClean="0"/>
              <a:t>sensation</a:t>
            </a:r>
            <a:r>
              <a:rPr kumimoji="1" lang="ja-JP" altLang="en-US" dirty="0" smtClean="0"/>
              <a:t> </a:t>
            </a:r>
            <a:r>
              <a:rPr kumimoji="1" lang="en-US" altLang="ja-JP" dirty="0" smtClean="0"/>
              <a:t>seeking)</a:t>
            </a:r>
            <a:endParaRPr kumimoji="1" lang="ja-JP" altLang="en-US" dirty="0"/>
          </a:p>
        </p:txBody>
      </p:sp>
      <p:sp>
        <p:nvSpPr>
          <p:cNvPr id="3" name="コンテンツ プレースホルダー 2"/>
          <p:cNvSpPr>
            <a:spLocks noGrp="1"/>
          </p:cNvSpPr>
          <p:nvPr>
            <p:ph idx="1"/>
          </p:nvPr>
        </p:nvSpPr>
        <p:spPr/>
        <p:txBody>
          <a:bodyPr/>
          <a:lstStyle/>
          <a:p>
            <a:r>
              <a:rPr lang="ja-JP" altLang="ja-JP" dirty="0"/>
              <a:t>多様で、新奇で、複雑な感覚や経験に対する要求</a:t>
            </a:r>
            <a:r>
              <a:rPr lang="ja-JP" altLang="ja-JP" dirty="0" smtClean="0"/>
              <a:t>や</a:t>
            </a:r>
            <a:r>
              <a:rPr lang="ja-JP" altLang="en-US" dirty="0" smtClean="0"/>
              <a:t>、</a:t>
            </a:r>
            <a:r>
              <a:rPr lang="ja-JP" altLang="ja-JP" dirty="0" smtClean="0"/>
              <a:t>その</a:t>
            </a:r>
            <a:r>
              <a:rPr lang="ja-JP" altLang="ja-JP" dirty="0"/>
              <a:t>ような経験のために身体的および社会的リスクを犯す意思 </a:t>
            </a:r>
            <a:endParaRPr lang="en-US" altLang="ja-JP" dirty="0" smtClean="0"/>
          </a:p>
          <a:p>
            <a:r>
              <a:rPr lang="ja-JP" altLang="en-US" dirty="0" smtClean="0"/>
              <a:t>果たしてそれは動機づけか、それとも性格か？</a:t>
            </a:r>
            <a:endParaRPr lang="en-US" altLang="ja-JP" dirty="0" smtClean="0"/>
          </a:p>
          <a:p>
            <a:r>
              <a:rPr lang="ja-JP" altLang="en-US" dirty="0" smtClean="0"/>
              <a:t>この刺激欲求を測定する尺度が開発されてきている</a:t>
            </a:r>
            <a:endParaRPr lang="en-US" altLang="ja-JP" dirty="0" smtClean="0"/>
          </a:p>
          <a:p>
            <a:endParaRPr kumimoji="1" lang="ja-JP" altLang="en-US" dirty="0"/>
          </a:p>
        </p:txBody>
      </p:sp>
    </p:spTree>
    <p:extLst>
      <p:ext uri="{BB962C8B-B14F-4D97-AF65-F5344CB8AC3E}">
        <p14:creationId xmlns:p14="http://schemas.microsoft.com/office/powerpoint/2010/main" val="720680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刺激欲求を構成する要因（因子）</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スリルと冒険を求める因子</a:t>
            </a:r>
            <a:endParaRPr kumimoji="1" lang="en-US" altLang="ja-JP" dirty="0" smtClean="0"/>
          </a:p>
          <a:p>
            <a:r>
              <a:rPr lang="ja-JP" altLang="en-US" dirty="0" smtClean="0"/>
              <a:t>新しい感覚を求める因子</a:t>
            </a:r>
            <a:endParaRPr lang="en-US" altLang="ja-JP" dirty="0" smtClean="0"/>
          </a:p>
          <a:p>
            <a:r>
              <a:rPr kumimoji="1" lang="ja-JP" altLang="en-US" dirty="0" smtClean="0"/>
              <a:t>退屈因子</a:t>
            </a:r>
            <a:endParaRPr kumimoji="1" lang="en-US" altLang="ja-JP" dirty="0" smtClean="0"/>
          </a:p>
          <a:p>
            <a:r>
              <a:rPr lang="ja-JP" altLang="en-US" dirty="0" smtClean="0"/>
              <a:t>抑制解除因子</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3945979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最近の傾向</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情動の</a:t>
            </a:r>
            <a:r>
              <a:rPr lang="ja-JP" altLang="en-US" dirty="0" smtClean="0"/>
              <a:t>調整という考え</a:t>
            </a:r>
            <a:endParaRPr lang="en-US" altLang="ja-JP" dirty="0"/>
          </a:p>
          <a:p>
            <a:r>
              <a:rPr kumimoji="1" lang="ja-JP" altLang="en-US" dirty="0" smtClean="0"/>
              <a:t>行動のコントロール</a:t>
            </a:r>
            <a:r>
              <a:rPr lang="ja-JP" altLang="en-US" dirty="0" smtClean="0"/>
              <a:t>のための情動</a:t>
            </a:r>
            <a:endParaRPr lang="en-US" altLang="ja-JP" dirty="0" smtClean="0"/>
          </a:p>
          <a:p>
            <a:endParaRPr kumimoji="1" lang="en-US" altLang="ja-JP" dirty="0"/>
          </a:p>
          <a:p>
            <a:r>
              <a:rPr lang="ja-JP" altLang="en-US" dirty="0" smtClean="0"/>
              <a:t>感情や情動への登山の影響についてはまた</a:t>
            </a:r>
            <a:r>
              <a:rPr lang="ja-JP" altLang="en-US" smtClean="0"/>
              <a:t>後ほど考えましょう</a:t>
            </a:r>
            <a:endParaRPr kumimoji="1" lang="en-US" altLang="ja-JP" dirty="0" smtClean="0"/>
          </a:p>
        </p:txBody>
      </p:sp>
    </p:spTree>
    <p:extLst>
      <p:ext uri="{BB962C8B-B14F-4D97-AF65-F5344CB8AC3E}">
        <p14:creationId xmlns:p14="http://schemas.microsoft.com/office/powerpoint/2010/main" val="790945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動機づけの理解</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生活体（生きているもの）の欲求の充足</a:t>
            </a:r>
            <a:endParaRPr kumimoji="1" lang="en-US" altLang="ja-JP" dirty="0" smtClean="0"/>
          </a:p>
          <a:p>
            <a:r>
              <a:rPr lang="ja-JP" altLang="en-US" dirty="0" smtClean="0"/>
              <a:t>飢え、渇き、・・・生命維持に必要な心理的動機</a:t>
            </a:r>
            <a:endParaRPr lang="en-US" altLang="ja-JP" dirty="0" smtClean="0"/>
          </a:p>
          <a:p>
            <a:r>
              <a:rPr kumimoji="1" lang="ja-JP" altLang="en-US" dirty="0" smtClean="0"/>
              <a:t>これを充足する対象が目標</a:t>
            </a:r>
            <a:endParaRPr kumimoji="1" lang="en-US" altLang="ja-JP" dirty="0" smtClean="0"/>
          </a:p>
          <a:p>
            <a:r>
              <a:rPr lang="ja-JP" altLang="en-US" dirty="0" smtClean="0"/>
              <a:t>目標が持つ性質を誘発性という。これには＋とーがある。</a:t>
            </a:r>
            <a:endParaRPr lang="en-US" altLang="ja-JP" dirty="0" smtClean="0"/>
          </a:p>
          <a:p>
            <a:r>
              <a:rPr kumimoji="1" lang="ja-JP" altLang="en-US" dirty="0" smtClean="0"/>
              <a:t>この誘発性、生活体の状況により変化する</a:t>
            </a:r>
            <a:endParaRPr kumimoji="1" lang="ja-JP" altLang="en-US" dirty="0"/>
          </a:p>
        </p:txBody>
      </p:sp>
    </p:spTree>
    <p:extLst>
      <p:ext uri="{BB962C8B-B14F-4D97-AF65-F5344CB8AC3E}">
        <p14:creationId xmlns:p14="http://schemas.microsoft.com/office/powerpoint/2010/main" val="1787323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0035"/>
          </a:xfrm>
        </p:spPr>
        <p:txBody>
          <a:bodyPr>
            <a:normAutofit/>
          </a:bodyPr>
          <a:lstStyle/>
          <a:p>
            <a:r>
              <a:rPr kumimoji="1" lang="ja-JP" altLang="en-US" sz="3200" dirty="0" smtClean="0"/>
              <a:t>目標に対して接近する行動が生まれる場合</a:t>
            </a:r>
            <a:endParaRPr kumimoji="1" lang="ja-JP" altLang="en-US" sz="3200" dirty="0"/>
          </a:p>
        </p:txBody>
      </p:sp>
      <p:sp>
        <p:nvSpPr>
          <p:cNvPr id="3" name="コンテンツ プレースホルダー 2"/>
          <p:cNvSpPr>
            <a:spLocks noGrp="1"/>
          </p:cNvSpPr>
          <p:nvPr>
            <p:ph idx="1"/>
          </p:nvPr>
        </p:nvSpPr>
        <p:spPr>
          <a:xfrm>
            <a:off x="457200" y="1391445"/>
            <a:ext cx="8229600" cy="4734720"/>
          </a:xfrm>
        </p:spPr>
        <p:txBody>
          <a:bodyPr/>
          <a:lstStyle/>
          <a:p>
            <a:pPr marL="0" indent="0">
              <a:buNone/>
            </a:pPr>
            <a:r>
              <a:rPr kumimoji="1" lang="ja-JP" altLang="en-US" dirty="0" smtClean="0"/>
              <a:t>　　　　　</a:t>
            </a:r>
            <a:r>
              <a:rPr kumimoji="1" lang="ja-JP" altLang="en-US" sz="2800" dirty="0" smtClean="0"/>
              <a:t>目標がプラスの誘発</a:t>
            </a:r>
            <a:r>
              <a:rPr lang="ja-JP" altLang="en-US" sz="2800" dirty="0" smtClean="0"/>
              <a:t>性を持つ場合</a:t>
            </a:r>
            <a:endParaRPr kumimoji="1" lang="ja-JP" altLang="en-US" sz="2800" dirty="0"/>
          </a:p>
        </p:txBody>
      </p:sp>
      <p:sp>
        <p:nvSpPr>
          <p:cNvPr id="4" name="円/楕円 3"/>
          <p:cNvSpPr/>
          <p:nvPr/>
        </p:nvSpPr>
        <p:spPr>
          <a:xfrm>
            <a:off x="5397225" y="2390670"/>
            <a:ext cx="1606094" cy="15502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生活体（渇き）</a:t>
            </a:r>
            <a:endParaRPr kumimoji="1" lang="ja-JP" altLang="en-US" dirty="0"/>
          </a:p>
        </p:txBody>
      </p:sp>
      <p:sp>
        <p:nvSpPr>
          <p:cNvPr id="5" name="円/楕円 4"/>
          <p:cNvSpPr/>
          <p:nvPr/>
        </p:nvSpPr>
        <p:spPr>
          <a:xfrm>
            <a:off x="1876539" y="2689504"/>
            <a:ext cx="1092868" cy="109261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目標（水）</a:t>
            </a:r>
            <a:endParaRPr kumimoji="1" lang="ja-JP" altLang="en-US" dirty="0"/>
          </a:p>
        </p:txBody>
      </p:sp>
      <p:sp>
        <p:nvSpPr>
          <p:cNvPr id="6" name="左矢印 5"/>
          <p:cNvSpPr/>
          <p:nvPr/>
        </p:nvSpPr>
        <p:spPr>
          <a:xfrm>
            <a:off x="3753778" y="2978998"/>
            <a:ext cx="978408" cy="48463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接近</a:t>
            </a:r>
            <a:endParaRPr kumimoji="1" lang="ja-JP" altLang="en-US" dirty="0"/>
          </a:p>
        </p:txBody>
      </p:sp>
      <p:sp>
        <p:nvSpPr>
          <p:cNvPr id="7" name="テキスト ボックス 6"/>
          <p:cNvSpPr txBox="1"/>
          <p:nvPr/>
        </p:nvSpPr>
        <p:spPr>
          <a:xfrm>
            <a:off x="578941" y="4622584"/>
            <a:ext cx="6436979" cy="923330"/>
          </a:xfrm>
          <a:prstGeom prst="rect">
            <a:avLst/>
          </a:prstGeom>
          <a:noFill/>
        </p:spPr>
        <p:txBody>
          <a:bodyPr wrap="none" rtlCol="0">
            <a:spAutoFit/>
          </a:bodyPr>
          <a:lstStyle/>
          <a:p>
            <a:r>
              <a:rPr kumimoji="1" lang="ja-JP" altLang="en-US" dirty="0" smtClean="0"/>
              <a:t>⭕️　生活体が目標を得ることで、動機づけの過程が終了する</a:t>
            </a:r>
            <a:endParaRPr kumimoji="1" lang="en-US" altLang="ja-JP" dirty="0" smtClean="0"/>
          </a:p>
          <a:p>
            <a:r>
              <a:rPr kumimoji="1" lang="ja-JP" altLang="en-US" dirty="0" smtClean="0"/>
              <a:t>⭕️　この生活体が目標を達成できない</a:t>
            </a:r>
            <a:r>
              <a:rPr lang="ja-JP" altLang="en-US" dirty="0" smtClean="0"/>
              <a:t>と、不快な情動が生まれる</a:t>
            </a:r>
            <a:endParaRPr lang="en-US" altLang="ja-JP" dirty="0" smtClean="0"/>
          </a:p>
          <a:p>
            <a:r>
              <a:rPr kumimoji="1" lang="ja-JP" altLang="en-US" dirty="0" smtClean="0"/>
              <a:t>⭕️　そのために不合理な行動をとることもある</a:t>
            </a:r>
            <a:endParaRPr kumimoji="1" lang="ja-JP" altLang="en-US" dirty="0"/>
          </a:p>
        </p:txBody>
      </p:sp>
    </p:spTree>
    <p:extLst>
      <p:ext uri="{BB962C8B-B14F-4D97-AF65-F5344CB8AC3E}">
        <p14:creationId xmlns:p14="http://schemas.microsoft.com/office/powerpoint/2010/main" val="1323217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58051"/>
          </a:xfrm>
        </p:spPr>
        <p:txBody>
          <a:bodyPr>
            <a:normAutofit/>
          </a:bodyPr>
          <a:lstStyle/>
          <a:p>
            <a:r>
              <a:rPr kumimoji="1" lang="ja-JP" altLang="en-US" sz="3200" dirty="0" smtClean="0"/>
              <a:t>目標から遠ざかる行動が生じる場合</a:t>
            </a:r>
            <a:endParaRPr kumimoji="1" lang="ja-JP" altLang="en-US" sz="3200" dirty="0"/>
          </a:p>
        </p:txBody>
      </p:sp>
      <p:sp>
        <p:nvSpPr>
          <p:cNvPr id="3" name="コンテンツ プレースホルダー 2"/>
          <p:cNvSpPr>
            <a:spLocks noGrp="1"/>
          </p:cNvSpPr>
          <p:nvPr>
            <p:ph idx="1"/>
          </p:nvPr>
        </p:nvSpPr>
        <p:spPr>
          <a:xfrm>
            <a:off x="457200" y="1372840"/>
            <a:ext cx="8229600" cy="4716041"/>
          </a:xfrm>
        </p:spPr>
        <p:txBody>
          <a:bodyPr/>
          <a:lstStyle/>
          <a:p>
            <a:pPr marL="0" indent="0">
              <a:buNone/>
            </a:pPr>
            <a:r>
              <a:rPr lang="ja-JP" altLang="en-US" sz="2400" dirty="0" smtClean="0"/>
              <a:t>　　　　　　</a:t>
            </a:r>
            <a:endParaRPr lang="en-US" altLang="ja-JP" sz="2400" dirty="0" smtClean="0"/>
          </a:p>
          <a:p>
            <a:pPr marL="0" indent="0">
              <a:buNone/>
            </a:pPr>
            <a:r>
              <a:rPr lang="ja-JP" altLang="ja-JP" sz="2400" dirty="0"/>
              <a:t>　</a:t>
            </a:r>
            <a:r>
              <a:rPr lang="ja-JP" altLang="en-US" sz="2400" dirty="0" smtClean="0"/>
              <a:t>　　　　　　　目標がマイナスの</a:t>
            </a:r>
            <a:r>
              <a:rPr lang="ja-JP" altLang="en-US" sz="2400" dirty="0"/>
              <a:t>誘発</a:t>
            </a:r>
            <a:r>
              <a:rPr lang="ja-JP" altLang="en-US" sz="2400" dirty="0" smtClean="0"/>
              <a:t>性を持つ場合</a:t>
            </a:r>
            <a:endParaRPr lang="ja-JP" altLang="en-US" sz="2400" dirty="0"/>
          </a:p>
          <a:p>
            <a:endParaRPr kumimoji="1" lang="ja-JP" altLang="en-US" dirty="0"/>
          </a:p>
        </p:txBody>
      </p:sp>
      <p:sp>
        <p:nvSpPr>
          <p:cNvPr id="4" name="円/楕円 3"/>
          <p:cNvSpPr/>
          <p:nvPr/>
        </p:nvSpPr>
        <p:spPr>
          <a:xfrm>
            <a:off x="2044969" y="3091061"/>
            <a:ext cx="1139206" cy="1064595"/>
          </a:xfrm>
          <a:prstGeom prst="ellipse">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目標お酒</a:t>
            </a:r>
            <a:endParaRPr kumimoji="1" lang="ja-JP" altLang="en-US" dirty="0"/>
          </a:p>
        </p:txBody>
      </p:sp>
      <p:sp>
        <p:nvSpPr>
          <p:cNvPr id="6" name="円/楕円 5"/>
          <p:cNvSpPr/>
          <p:nvPr/>
        </p:nvSpPr>
        <p:spPr>
          <a:xfrm>
            <a:off x="4463449" y="2876275"/>
            <a:ext cx="1310281" cy="1279382"/>
          </a:xfrm>
          <a:prstGeom prst="ellipse">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生活体（二日酔い）</a:t>
            </a:r>
            <a:endParaRPr kumimoji="1" lang="ja-JP" altLang="en-US" dirty="0"/>
          </a:p>
        </p:txBody>
      </p:sp>
      <p:sp>
        <p:nvSpPr>
          <p:cNvPr id="8" name="右矢印 7"/>
          <p:cNvSpPr/>
          <p:nvPr/>
        </p:nvSpPr>
        <p:spPr>
          <a:xfrm>
            <a:off x="6106894" y="3339965"/>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466028" y="5080173"/>
            <a:ext cx="6163767" cy="646331"/>
          </a:xfrm>
          <a:prstGeom prst="rect">
            <a:avLst/>
          </a:prstGeom>
          <a:noFill/>
        </p:spPr>
        <p:txBody>
          <a:bodyPr wrap="none" rtlCol="0">
            <a:spAutoFit/>
          </a:bodyPr>
          <a:lstStyle/>
          <a:p>
            <a:r>
              <a:rPr kumimoji="1" lang="ja-JP" altLang="en-US" dirty="0" smtClean="0"/>
              <a:t>⭕️　どんなに好きでも、辛い二日酔いの後ではお酒はいらない</a:t>
            </a:r>
            <a:endParaRPr kumimoji="1" lang="en-US" altLang="ja-JP" dirty="0" smtClean="0"/>
          </a:p>
          <a:p>
            <a:r>
              <a:rPr lang="ja-JP" altLang="en-US" dirty="0" smtClean="0"/>
              <a:t>⭕️　当然、生活体の状況に依存して目標の誘発性が決まる</a:t>
            </a:r>
            <a:endParaRPr kumimoji="1" lang="ja-JP" altLang="en-US" dirty="0"/>
          </a:p>
        </p:txBody>
      </p:sp>
    </p:spTree>
    <p:extLst>
      <p:ext uri="{BB962C8B-B14F-4D97-AF65-F5344CB8AC3E}">
        <p14:creationId xmlns:p14="http://schemas.microsoft.com/office/powerpoint/2010/main" val="2496698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動因（ドライブ）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動機が生じても、行動が起こらないことはよくある。動機が生じて行動が生じるためには、動因が強まる必要がある。</a:t>
            </a:r>
            <a:endParaRPr kumimoji="1" lang="en-US" altLang="ja-JP" dirty="0" smtClean="0"/>
          </a:p>
          <a:p>
            <a:pPr marL="0" indent="0">
              <a:buNone/>
            </a:pPr>
            <a:endParaRPr lang="en-US" altLang="ja-JP" dirty="0"/>
          </a:p>
          <a:p>
            <a:r>
              <a:rPr kumimoji="1" lang="ja-JP" altLang="en-US" dirty="0" smtClean="0"/>
              <a:t>例：喉が渇いていても、まだがまんできるというような場合。これはまだ動因が十分に高まっていない状態と言える</a:t>
            </a:r>
            <a:endParaRPr kumimoji="1" lang="ja-JP" altLang="en-US" dirty="0"/>
          </a:p>
        </p:txBody>
      </p:sp>
    </p:spTree>
    <p:extLst>
      <p:ext uri="{BB962C8B-B14F-4D97-AF65-F5344CB8AC3E}">
        <p14:creationId xmlns:p14="http://schemas.microsoft.com/office/powerpoint/2010/main" val="1438720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動機の種類</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一次的動機</a:t>
            </a:r>
            <a:r>
              <a:rPr lang="en-US" altLang="ja-JP" dirty="0" smtClean="0"/>
              <a:t>:</a:t>
            </a:r>
            <a:r>
              <a:rPr lang="ja-JP" altLang="en-US" dirty="0" smtClean="0"/>
              <a:t>生理学的な基礎を持つもので、生得的な、誰もが持つ基本的な動機</a:t>
            </a:r>
            <a:endParaRPr lang="en-US" altLang="ja-JP" dirty="0" smtClean="0"/>
          </a:p>
          <a:p>
            <a:r>
              <a:rPr lang="ja-JP" altLang="en-US" dirty="0" smtClean="0"/>
              <a:t>例：飢え、渇き、睡眠、苦痛・・・</a:t>
            </a:r>
            <a:endParaRPr lang="en-US" altLang="ja-JP" dirty="0" smtClean="0"/>
          </a:p>
          <a:p>
            <a:endParaRPr lang="en-US" altLang="ja-JP" dirty="0"/>
          </a:p>
          <a:p>
            <a:r>
              <a:rPr lang="ja-JP" altLang="en-US" dirty="0" smtClean="0"/>
              <a:t>二次的動機：学習された動機で現代的であり、発展した社会で形成される動機。個人的な要求や願望のこと。</a:t>
            </a:r>
            <a:endParaRPr lang="en-US" altLang="ja-JP" dirty="0" smtClean="0"/>
          </a:p>
          <a:p>
            <a:endParaRPr lang="en-US" altLang="ja-JP" dirty="0" smtClean="0"/>
          </a:p>
        </p:txBody>
      </p:sp>
    </p:spTree>
    <p:extLst>
      <p:ext uri="{BB962C8B-B14F-4D97-AF65-F5344CB8AC3E}">
        <p14:creationId xmlns:p14="http://schemas.microsoft.com/office/powerpoint/2010/main" val="683109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45988"/>
          </a:xfrm>
        </p:spPr>
        <p:txBody>
          <a:bodyPr/>
          <a:lstStyle/>
          <a:p>
            <a:r>
              <a:rPr kumimoji="1" lang="ja-JP" altLang="en-US" dirty="0" smtClean="0"/>
              <a:t>二次的動機の例</a:t>
            </a:r>
            <a:endParaRPr kumimoji="1" lang="ja-JP" altLang="en-US" dirty="0"/>
          </a:p>
        </p:txBody>
      </p:sp>
      <p:sp>
        <p:nvSpPr>
          <p:cNvPr id="3" name="コンテンツ プレースホルダー 2"/>
          <p:cNvSpPr>
            <a:spLocks noGrp="1"/>
          </p:cNvSpPr>
          <p:nvPr>
            <p:ph idx="1"/>
          </p:nvPr>
        </p:nvSpPr>
        <p:spPr>
          <a:xfrm>
            <a:off x="457200" y="1400784"/>
            <a:ext cx="8229600" cy="4725380"/>
          </a:xfrm>
        </p:spPr>
        <p:txBody>
          <a:bodyPr/>
          <a:lstStyle/>
          <a:p>
            <a:r>
              <a:rPr kumimoji="1" lang="ja-JP" altLang="en-US" dirty="0" smtClean="0"/>
              <a:t>権力動機・・・他者を支配したい</a:t>
            </a:r>
            <a:endParaRPr kumimoji="1" lang="en-US" altLang="ja-JP" dirty="0" smtClean="0"/>
          </a:p>
          <a:p>
            <a:r>
              <a:rPr lang="ja-JP" altLang="en-US" dirty="0" smtClean="0"/>
              <a:t>達成動機・・・なにか困難なことをやり遂げる</a:t>
            </a:r>
            <a:endParaRPr lang="en-US" altLang="ja-JP" dirty="0" smtClean="0"/>
          </a:p>
          <a:p>
            <a:r>
              <a:rPr lang="ja-JP" altLang="en-US" dirty="0" smtClean="0"/>
              <a:t>親和動機・・・人に愛され、愛したい</a:t>
            </a:r>
            <a:endParaRPr lang="en-US" altLang="ja-JP" dirty="0" smtClean="0"/>
          </a:p>
          <a:p>
            <a:r>
              <a:rPr kumimoji="1" lang="ja-JP" altLang="en-US" dirty="0" smtClean="0"/>
              <a:t>地位動機・・・地位を得たい</a:t>
            </a:r>
            <a:endParaRPr kumimoji="1" lang="en-US" altLang="ja-JP" dirty="0" smtClean="0"/>
          </a:p>
          <a:p>
            <a:r>
              <a:rPr lang="ja-JP" altLang="en-US" dirty="0" smtClean="0"/>
              <a:t>安全</a:t>
            </a:r>
            <a:r>
              <a:rPr lang="ja-JP" altLang="en-US" dirty="0"/>
              <a:t>動機・・・身の安全を</a:t>
            </a:r>
            <a:r>
              <a:rPr lang="ja-JP" altLang="en-US" dirty="0" smtClean="0"/>
              <a:t>図りたい</a:t>
            </a:r>
            <a:endParaRPr lang="en-US" altLang="ja-JP" dirty="0" smtClean="0"/>
          </a:p>
          <a:p>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215561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動機は常に解消できるわけではない</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現代日本では水に困ることは少ない。しかし、自分の希望する高校、大学、会社に入れるわけではない。</a:t>
            </a:r>
            <a:endParaRPr kumimoji="1" lang="en-US" altLang="ja-JP" dirty="0" smtClean="0"/>
          </a:p>
          <a:p>
            <a:r>
              <a:rPr lang="ja-JP" altLang="en-US" dirty="0" smtClean="0"/>
              <a:t>実際に、多くの場合、私たちの持つ動機は解消されないことも多い。</a:t>
            </a:r>
            <a:endParaRPr lang="en-US" altLang="ja-JP" dirty="0" smtClean="0"/>
          </a:p>
          <a:p>
            <a:endParaRPr lang="en-US" altLang="ja-JP" dirty="0" smtClean="0"/>
          </a:p>
          <a:p>
            <a:r>
              <a:rPr kumimoji="1" lang="ja-JP" altLang="en-US" dirty="0" smtClean="0"/>
              <a:t>登山も例外ではない。様々な要因によって動機の解消は阻止されてしまう。</a:t>
            </a:r>
            <a:endParaRPr kumimoji="1" lang="en-US" altLang="ja-JP" dirty="0"/>
          </a:p>
        </p:txBody>
      </p:sp>
    </p:spTree>
    <p:extLst>
      <p:ext uri="{BB962C8B-B14F-4D97-AF65-F5344CB8AC3E}">
        <p14:creationId xmlns:p14="http://schemas.microsoft.com/office/powerpoint/2010/main" val="1349180099"/>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1338</TotalTime>
  <Words>984</Words>
  <Application>Microsoft Macintosh PowerPoint</Application>
  <PresentationFormat>画面に合わせる (4:3)</PresentationFormat>
  <Paragraphs>119</Paragraphs>
  <Slides>22</Slides>
  <Notes>1</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ホワイト</vt:lpstr>
      <vt:lpstr>人はなぜ山に登るのか？心理学からのアプローチ</vt:lpstr>
      <vt:lpstr>行動の原因としての動機づけ</vt:lpstr>
      <vt:lpstr>動機づけの理解</vt:lpstr>
      <vt:lpstr>目標に対して接近する行動が生まれる場合</vt:lpstr>
      <vt:lpstr>目標から遠ざかる行動が生じる場合</vt:lpstr>
      <vt:lpstr>動因（ドライブ）</vt:lpstr>
      <vt:lpstr>動機の種類</vt:lpstr>
      <vt:lpstr>二次的動機の例</vt:lpstr>
      <vt:lpstr>動機は常に解消できるわけではない</vt:lpstr>
      <vt:lpstr>登山が阻止される例</vt:lpstr>
      <vt:lpstr>動機がうまく解消される場合</vt:lpstr>
      <vt:lpstr>動機が強いのに阻止されると・・・</vt:lpstr>
      <vt:lpstr>内的原因</vt:lpstr>
      <vt:lpstr>防衛機制（精神分析の概念）</vt:lpstr>
      <vt:lpstr>動機づけの諸理論</vt:lpstr>
      <vt:lpstr>マズロー説</vt:lpstr>
      <vt:lpstr>自己実現こそ重要！</vt:lpstr>
      <vt:lpstr>自己実現者の特徴</vt:lpstr>
      <vt:lpstr>自己決定理論</vt:lpstr>
      <vt:lpstr>刺激欲求（sensation seeking)</vt:lpstr>
      <vt:lpstr>刺激欲求を構成する要因（因子）</vt:lpstr>
      <vt:lpstr>最近の傾向</vt:lpstr>
    </vt:vector>
  </TitlesOfParts>
  <Company>日本大学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人はなぜ山に登るのか？心理学からのアプローチ</dc:title>
  <dc:creator>厳島 行雄</dc:creator>
  <cp:lastModifiedBy>厳島 行雄</cp:lastModifiedBy>
  <cp:revision>26</cp:revision>
  <cp:lastPrinted>2015-08-26T05:46:21Z</cp:lastPrinted>
  <dcterms:created xsi:type="dcterms:W3CDTF">2015-08-24T09:57:39Z</dcterms:created>
  <dcterms:modified xsi:type="dcterms:W3CDTF">2015-08-26T06:52:45Z</dcterms:modified>
</cp:coreProperties>
</file>